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844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7" autoAdjust="0"/>
    <p:restoredTop sz="89801" autoAdjust="0"/>
  </p:normalViewPr>
  <p:slideViewPr>
    <p:cSldViewPr>
      <p:cViewPr>
        <p:scale>
          <a:sx n="66" d="100"/>
          <a:sy n="66" d="100"/>
        </p:scale>
        <p:origin x="-1422" y="-102"/>
      </p:cViewPr>
      <p:guideLst>
        <p:guide orient="horz" pos="1536"/>
        <p:guide pos="960"/>
      </p:guideLst>
    </p:cSldViewPr>
  </p:slideViewPr>
  <p:outlineViewPr>
    <p:cViewPr>
      <p:scale>
        <a:sx n="33" d="100"/>
        <a:sy n="33" d="100"/>
      </p:scale>
      <p:origin x="48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D6B99CF5-A6F6-4D4A-9171-741532C19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47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E2796EC8-CE0F-4E9B-A1D5-B4294EA512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4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325" y="5199063"/>
            <a:ext cx="231775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254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49275" y="1376363"/>
            <a:ext cx="8097838" cy="15811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94427-0F5E-4416-A7CB-D247458D91E8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609600"/>
            <a:ext cx="20002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8483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06EB-35EB-46E8-BEEF-8E1D61C82268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cifair_fro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imes New Roman" pitchFamily="18" charset="0"/>
              </a:defRPr>
            </a:lvl1pPr>
          </a:lstStyle>
          <a:p>
            <a:pPr>
              <a:defRPr/>
            </a:pPr>
            <a:fld id="{5931D68F-71A5-49C0-A844-8AC892B35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C0E0B-275E-4CCF-9DD4-0AFFB33F307B}" type="slidenum">
              <a:rPr lang="zh-CN" altLang="en-GB" smtClean="0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6DBCB-8BF9-4F6C-A1D4-8693140767AA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804B9-A6FD-4146-A3D0-4CDE1175000F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82828-FA22-486C-A7B7-0727184A39E3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3E78F-EC7F-45B1-8EAF-06AA1B716EB8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844B1-249D-4D41-AB00-BDB6FED2C9E1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95A06-9A41-4640-9BFB-16D3D009AB32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686E1-B32B-413D-A05C-02B0621EDBC4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8953084-4980-4861-B017-0755ED6AA566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1F3D1-6EE0-4963-9CD4-8A27E861BC5F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F3611-7DCE-4FBC-9853-B9CCD07A31DA}" type="slidenum">
              <a:rPr lang="zh-CN" altLang="en-GB" smtClean="0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1BDA-EC5F-4B30-810F-52485A692FF4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BBB9-B40C-4C09-BE34-4926519C773D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F2F8-F259-40A5-A811-2DC89B5D00C7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96C7-83F6-41DA-A4FC-29C3255F90FA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3ABDA-0FF6-4BA5-BA63-2E14C1BBB31D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21D5-3B6D-481A-8A60-BBEF54249A5A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F29E-AF69-4756-BB4C-4D8B1E52684C}" type="slidenum">
              <a:rPr lang="zh-CN" altLang="en-GB"/>
              <a:pPr>
                <a:defRPr/>
              </a:pPr>
              <a:t>‹#›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6324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3" rIns="91408" bIns="457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 Click to edit Master text styles</a:t>
            </a:r>
          </a:p>
          <a:p>
            <a:pPr lvl="1"/>
            <a:r>
              <a:rPr lang="en-GB" altLang="zh-CN" smtClean="0"/>
              <a:t> Second level</a:t>
            </a:r>
          </a:p>
          <a:p>
            <a:pPr lvl="2"/>
            <a:r>
              <a:rPr lang="en-GB" altLang="zh-CN" smtClean="0"/>
              <a:t> Third level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0863" y="63341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900">
                <a:solidFill>
                  <a:srgbClr val="003399"/>
                </a:solidFill>
                <a:ea typeface="SimSun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2613" y="6334125"/>
            <a:ext cx="19034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rgbClr val="003399"/>
                </a:solidFill>
                <a:ea typeface="SimSun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fld id="{CA3CEDB9-D36D-434F-A991-4FA65349A5A9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0" y="0"/>
            <a:ext cx="9144000" cy="254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•"/>
              <a:defRPr/>
            </a:pPr>
            <a:endParaRPr lang="en-US" dirty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59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3341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>
                <a:solidFill>
                  <a:srgbClr val="333399"/>
                </a:solidFill>
                <a:latin typeface="Times" pitchFamily="18" charset="0"/>
                <a:ea typeface="SimSun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r>
              <a:rPr lang="zh-CN" altLang="en-GB"/>
              <a:t>Boca Raton, FL, US. ICFEM 2007</a:t>
            </a:r>
            <a:endParaRPr lang="en-GB" altLang="zh-CN" dirty="0"/>
          </a:p>
          <a:p>
            <a:pPr>
              <a:defRPr/>
            </a:pPr>
            <a:endParaRPr lang="zh-CN" altLang="en-GB"/>
          </a:p>
        </p:txBody>
      </p:sp>
      <p:pic>
        <p:nvPicPr>
          <p:cNvPr id="35849" name="Picture 10" descr="full colou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3800" y="374650"/>
            <a:ext cx="1244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+mj-lt"/>
          <a:ea typeface="+mj-ea"/>
          <a:cs typeface="SimSun" pitchFamily="2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Arial" charset="0"/>
          <a:ea typeface="Arial Unicode MS" pitchFamily="34" charset="-122"/>
          <a:cs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400">
          <a:solidFill>
            <a:srgbClr val="003399"/>
          </a:solidFill>
          <a:latin typeface="+mn-lt"/>
          <a:ea typeface="+mn-ea"/>
          <a:cs typeface="SimSun" pitchFamily="2" charset="-122"/>
        </a:defRPr>
      </a:lvl1pPr>
      <a:lvl2pPr marL="338138" indent="47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003399"/>
          </a:solidFill>
          <a:latin typeface="+mn-lt"/>
          <a:ea typeface="+mn-ea"/>
          <a:cs typeface="SimSun" pitchFamily="2" charset="-122"/>
        </a:defRPr>
      </a:lvl2pPr>
      <a:lvl3pPr marL="681038" indent="2333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>
          <a:solidFill>
            <a:schemeClr val="accent2"/>
          </a:solidFill>
          <a:latin typeface="+mn-lt"/>
          <a:ea typeface="+mn-ea"/>
          <a:cs typeface="SimSun" pitchFamily="2" charset="-122"/>
        </a:defRPr>
      </a:lvl3pPr>
      <a:lvl4pPr marL="1030288" indent="6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 i="1">
          <a:solidFill>
            <a:srgbClr val="003399"/>
          </a:solidFill>
          <a:latin typeface="+mn-lt"/>
          <a:ea typeface="+mn-ea"/>
          <a:cs typeface="SimSun" pitchFamily="2" charset="-122"/>
        </a:defRPr>
      </a:lvl4pPr>
      <a:lvl5pPr marL="1374775" indent="4540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SimSun" pitchFamily="2" charset="-122"/>
        </a:defRPr>
      </a:lvl5pPr>
      <a:lvl6pPr marL="18319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6pPr>
      <a:lvl7pPr marL="22891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7pPr>
      <a:lvl8pPr marL="27463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8pPr>
      <a:lvl9pPr marL="3203575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399"/>
          </a:solidFill>
          <a:latin typeface="+mn-ea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 altLang="zh-C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GB" smtClean="0"/>
              <a:t>Boca Raton, FL, US. ICFEM 2007</a:t>
            </a:r>
            <a:endParaRPr lang="en-GB" altLang="zh-CN" smtClean="0"/>
          </a:p>
          <a:p>
            <a:pPr>
              <a:defRPr/>
            </a:pPr>
            <a:endParaRPr lang="zh-CN" alt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A3CEDB9-D36D-434F-A991-4FA65349A5A9}" type="slidenum">
              <a:rPr lang="zh-CN" altLang="en-GB" smtClean="0"/>
              <a:pPr>
                <a:defRPr/>
              </a:pPr>
              <a:t>‹#›</a:t>
            </a:fld>
            <a:endParaRPr lang="en-GB" altLang="zh-CN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troot.com/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7924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/>
              <a:t>Model Checking Hierarchical Probabilistic Systems</a:t>
            </a:r>
            <a:endParaRPr lang="en-US" sz="3500" dirty="0"/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19400"/>
            <a:ext cx="6477000" cy="1981200"/>
          </a:xfrm>
        </p:spPr>
        <p:txBody>
          <a:bodyPr/>
          <a:lstStyle/>
          <a:p>
            <a:pPr marR="0" eaLnBrk="1" hangingPunct="1"/>
            <a:r>
              <a:rPr lang="en-US" sz="1800" u="sng" dirty="0" smtClean="0"/>
              <a:t>Jun. Sun</a:t>
            </a:r>
            <a:endParaRPr lang="en-US" sz="1800" dirty="0" smtClean="0"/>
          </a:p>
          <a:p>
            <a:pPr marR="0" eaLnBrk="1" hangingPunct="1"/>
            <a:r>
              <a:rPr lang="en-US" sz="1800" dirty="0" smtClean="0"/>
              <a:t>Singapore University of Technology and Design</a:t>
            </a:r>
          </a:p>
          <a:p>
            <a:pPr marR="0"/>
            <a:r>
              <a:rPr lang="en-US" sz="1800" dirty="0" err="1" smtClean="0"/>
              <a:t>Songzheng</a:t>
            </a:r>
            <a:r>
              <a:rPr lang="en-US" sz="1800" dirty="0" smtClean="0"/>
              <a:t> </a:t>
            </a:r>
            <a:r>
              <a:rPr lang="en-US" sz="1800" dirty="0"/>
              <a:t>Song and Yang </a:t>
            </a:r>
            <a:r>
              <a:rPr lang="en-US" sz="1800" dirty="0" smtClean="0"/>
              <a:t>Liu</a:t>
            </a:r>
          </a:p>
          <a:p>
            <a:pPr marR="0" eaLnBrk="1" hangingPunct="1"/>
            <a:r>
              <a:rPr lang="en-US" sz="1800" dirty="0" smtClean="0"/>
              <a:t>National University of Singapore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Refinement: Algorithm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Determinize</a:t>
            </a:r>
            <a:r>
              <a:rPr lang="en-US" dirty="0" smtClean="0"/>
              <a:t> the specification model</a:t>
            </a:r>
          </a:p>
          <a:p>
            <a:pPr lvl="1"/>
            <a:r>
              <a:rPr lang="en-US" dirty="0" smtClean="0"/>
              <a:t>So that a state in the </a:t>
            </a:r>
            <a:r>
              <a:rPr lang="en-US" dirty="0" err="1" smtClean="0"/>
              <a:t>determinized</a:t>
            </a:r>
            <a:r>
              <a:rPr lang="en-US" dirty="0" smtClean="0"/>
              <a:t> specification contains a set of states which can be reached via the same trace. </a:t>
            </a:r>
            <a:endParaRPr lang="en-US" dirty="0"/>
          </a:p>
          <a:p>
            <a:r>
              <a:rPr lang="en-US" dirty="0" smtClean="0"/>
              <a:t>Compute the synchronous product of the implementation and the </a:t>
            </a:r>
            <a:r>
              <a:rPr lang="en-US" dirty="0" err="1" smtClean="0"/>
              <a:t>determinized</a:t>
            </a:r>
            <a:r>
              <a:rPr lang="en-US" dirty="0" smtClean="0"/>
              <a:t> specification</a:t>
            </a:r>
          </a:p>
          <a:p>
            <a:pPr lvl="1"/>
            <a:r>
              <a:rPr lang="en-US" dirty="0" smtClean="0"/>
              <a:t>So that a state in the product is of the form (s, X) such that s is a state of implementation and X is a state of the </a:t>
            </a:r>
            <a:r>
              <a:rPr lang="en-US" dirty="0" err="1" smtClean="0"/>
              <a:t>determinized</a:t>
            </a:r>
            <a:r>
              <a:rPr lang="en-US" dirty="0" smtClean="0"/>
              <a:t> specification.</a:t>
            </a:r>
          </a:p>
          <a:p>
            <a:r>
              <a:rPr lang="en-US" dirty="0" smtClean="0"/>
              <a:t>Compute the probability of reaching any state of the form (s, {}) in the product.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10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Refinement: Example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11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 flipH="1">
            <a:off x="2514675" y="2640568"/>
            <a:ext cx="293072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6" name="Oval 55"/>
          <p:cNvSpPr/>
          <p:nvPr/>
        </p:nvSpPr>
        <p:spPr>
          <a:xfrm flipH="1">
            <a:off x="2514675" y="4450318"/>
            <a:ext cx="293072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8" name="Oval 57"/>
          <p:cNvSpPr/>
          <p:nvPr/>
        </p:nvSpPr>
        <p:spPr>
          <a:xfrm flipH="1">
            <a:off x="1512347" y="3535918"/>
            <a:ext cx="293072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9" name="Oval 58"/>
          <p:cNvSpPr/>
          <p:nvPr/>
        </p:nvSpPr>
        <p:spPr>
          <a:xfrm flipH="1">
            <a:off x="3505275" y="3535918"/>
            <a:ext cx="293072" cy="285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1" name="Straight Arrow Connector 60"/>
          <p:cNvCxnSpPr>
            <a:endCxn id="58" idx="6"/>
          </p:cNvCxnSpPr>
          <p:nvPr/>
        </p:nvCxnSpPr>
        <p:spPr>
          <a:xfrm>
            <a:off x="978947" y="3678793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8" idx="1"/>
            <a:endCxn id="55" idx="5"/>
          </p:cNvCxnSpPr>
          <p:nvPr/>
        </p:nvCxnSpPr>
        <p:spPr>
          <a:xfrm flipV="1">
            <a:off x="1762500" y="2884471"/>
            <a:ext cx="795094" cy="693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3"/>
            <a:endCxn id="56" idx="7"/>
          </p:cNvCxnSpPr>
          <p:nvPr/>
        </p:nvCxnSpPr>
        <p:spPr>
          <a:xfrm>
            <a:off x="1762500" y="3779821"/>
            <a:ext cx="795094" cy="712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3"/>
            <a:endCxn id="59" idx="0"/>
          </p:cNvCxnSpPr>
          <p:nvPr/>
        </p:nvCxnSpPr>
        <p:spPr>
          <a:xfrm>
            <a:off x="2764828" y="2884471"/>
            <a:ext cx="886983" cy="651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6" idx="1"/>
            <a:endCxn id="59" idx="4"/>
          </p:cNvCxnSpPr>
          <p:nvPr/>
        </p:nvCxnSpPr>
        <p:spPr>
          <a:xfrm flipV="1">
            <a:off x="2764828" y="3821668"/>
            <a:ext cx="886983" cy="670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55" idx="7"/>
            <a:endCxn id="58" idx="0"/>
          </p:cNvCxnSpPr>
          <p:nvPr/>
        </p:nvCxnSpPr>
        <p:spPr>
          <a:xfrm rot="16200000" flipH="1" flipV="1">
            <a:off x="1681487" y="2659810"/>
            <a:ext cx="853503" cy="898711"/>
          </a:xfrm>
          <a:prstGeom prst="bentConnector3">
            <a:avLst>
              <a:gd name="adj1" fmla="val -129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56" idx="5"/>
            <a:endCxn id="58" idx="4"/>
          </p:cNvCxnSpPr>
          <p:nvPr/>
        </p:nvCxnSpPr>
        <p:spPr>
          <a:xfrm rot="5400000" flipH="1">
            <a:off x="1671962" y="3808590"/>
            <a:ext cx="872553" cy="898711"/>
          </a:xfrm>
          <a:prstGeom prst="bentConnector3">
            <a:avLst>
              <a:gd name="adj1" fmla="val -110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59" idx="6"/>
            <a:endCxn id="58" idx="2"/>
          </p:cNvCxnSpPr>
          <p:nvPr/>
        </p:nvCxnSpPr>
        <p:spPr>
          <a:xfrm flipH="1">
            <a:off x="1805419" y="3678793"/>
            <a:ext cx="16998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2123688" y="31358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cs.1</a:t>
            </a:r>
            <a:endParaRPr lang="en-SG" dirty="0"/>
          </a:p>
        </p:txBody>
      </p:sp>
      <p:sp>
        <p:nvSpPr>
          <p:cNvPr id="126" name="TextBox 125"/>
          <p:cNvSpPr txBox="1"/>
          <p:nvPr/>
        </p:nvSpPr>
        <p:spPr>
          <a:xfrm>
            <a:off x="2148152" y="38978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cs.2</a:t>
            </a:r>
            <a:endParaRPr lang="en-SG" dirty="0"/>
          </a:p>
        </p:txBody>
      </p:sp>
      <p:sp>
        <p:nvSpPr>
          <p:cNvPr id="127" name="TextBox 126"/>
          <p:cNvSpPr txBox="1"/>
          <p:nvPr/>
        </p:nvSpPr>
        <p:spPr>
          <a:xfrm>
            <a:off x="1766848" y="222146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exit.1 with </a:t>
            </a:r>
            <a:r>
              <a:rPr lang="en-US" dirty="0" err="1" smtClean="0"/>
              <a:t>prob</a:t>
            </a:r>
            <a:r>
              <a:rPr lang="en-US" dirty="0" smtClean="0"/>
              <a:t> 0.9</a:t>
            </a:r>
            <a:endParaRPr lang="en-SG" dirty="0"/>
          </a:p>
        </p:txBody>
      </p:sp>
      <p:sp>
        <p:nvSpPr>
          <p:cNvPr id="128" name="TextBox 127"/>
          <p:cNvSpPr txBox="1"/>
          <p:nvPr/>
        </p:nvSpPr>
        <p:spPr>
          <a:xfrm>
            <a:off x="1766848" y="4823936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exit.2 with </a:t>
            </a:r>
            <a:r>
              <a:rPr lang="en-US" dirty="0" err="1" smtClean="0"/>
              <a:t>prob</a:t>
            </a:r>
            <a:r>
              <a:rPr lang="en-US" dirty="0" smtClean="0"/>
              <a:t> 08</a:t>
            </a:r>
            <a:endParaRPr lang="en-SG" dirty="0"/>
          </a:p>
        </p:txBody>
      </p:sp>
      <p:sp>
        <p:nvSpPr>
          <p:cNvPr id="129" name="TextBox 128"/>
          <p:cNvSpPr txBox="1"/>
          <p:nvPr/>
        </p:nvSpPr>
        <p:spPr>
          <a:xfrm>
            <a:off x="3188747" y="4061936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cs.1 with </a:t>
            </a:r>
            <a:r>
              <a:rPr lang="en-US" dirty="0" err="1" smtClean="0"/>
              <a:t>prob</a:t>
            </a:r>
            <a:r>
              <a:rPr lang="en-US" dirty="0" smtClean="0"/>
              <a:t> 0.2</a:t>
            </a:r>
            <a:endParaRPr lang="en-SG" dirty="0"/>
          </a:p>
        </p:txBody>
      </p:sp>
      <p:sp>
        <p:nvSpPr>
          <p:cNvPr id="130" name="TextBox 129"/>
          <p:cNvSpPr txBox="1"/>
          <p:nvPr/>
        </p:nvSpPr>
        <p:spPr>
          <a:xfrm>
            <a:off x="3188747" y="290726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cs.2 with </a:t>
            </a:r>
            <a:r>
              <a:rPr lang="en-US" dirty="0" err="1" smtClean="0"/>
              <a:t>prob</a:t>
            </a:r>
            <a:r>
              <a:rPr lang="en-US" dirty="0" smtClean="0"/>
              <a:t> 0.1</a:t>
            </a:r>
            <a:endParaRPr lang="en-SG" dirty="0"/>
          </a:p>
        </p:txBody>
      </p:sp>
      <p:sp>
        <p:nvSpPr>
          <p:cNvPr id="131" name="TextBox 130"/>
          <p:cNvSpPr txBox="1"/>
          <p:nvPr/>
        </p:nvSpPr>
        <p:spPr>
          <a:xfrm>
            <a:off x="2502947" y="33644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xit.12</a:t>
            </a:r>
            <a:endParaRPr lang="en-SG" dirty="0"/>
          </a:p>
        </p:txBody>
      </p:sp>
      <p:sp>
        <p:nvSpPr>
          <p:cNvPr id="132" name="Oval 131"/>
          <p:cNvSpPr/>
          <p:nvPr/>
        </p:nvSpPr>
        <p:spPr>
          <a:xfrm flipH="1">
            <a:off x="7403128" y="2640568"/>
            <a:ext cx="293072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3" name="Oval 132"/>
          <p:cNvSpPr/>
          <p:nvPr/>
        </p:nvSpPr>
        <p:spPr>
          <a:xfrm flipH="1">
            <a:off x="7403128" y="4450318"/>
            <a:ext cx="293072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4" name="Oval 133"/>
          <p:cNvSpPr/>
          <p:nvPr/>
        </p:nvSpPr>
        <p:spPr>
          <a:xfrm flipH="1">
            <a:off x="6400800" y="3535918"/>
            <a:ext cx="293072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36" name="Straight Arrow Connector 135"/>
          <p:cNvCxnSpPr>
            <a:endCxn id="134" idx="6"/>
          </p:cNvCxnSpPr>
          <p:nvPr/>
        </p:nvCxnSpPr>
        <p:spPr>
          <a:xfrm>
            <a:off x="5867400" y="3678793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4" idx="1"/>
            <a:endCxn id="132" idx="5"/>
          </p:cNvCxnSpPr>
          <p:nvPr/>
        </p:nvCxnSpPr>
        <p:spPr>
          <a:xfrm flipV="1">
            <a:off x="6650953" y="2884471"/>
            <a:ext cx="795094" cy="693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34" idx="3"/>
            <a:endCxn id="133" idx="7"/>
          </p:cNvCxnSpPr>
          <p:nvPr/>
        </p:nvCxnSpPr>
        <p:spPr>
          <a:xfrm>
            <a:off x="6650953" y="3779821"/>
            <a:ext cx="795094" cy="712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132" idx="7"/>
            <a:endCxn id="134" idx="0"/>
          </p:cNvCxnSpPr>
          <p:nvPr/>
        </p:nvCxnSpPr>
        <p:spPr>
          <a:xfrm rot="16200000" flipH="1" flipV="1">
            <a:off x="6569940" y="2659810"/>
            <a:ext cx="853503" cy="898711"/>
          </a:xfrm>
          <a:prstGeom prst="bentConnector3">
            <a:avLst>
              <a:gd name="adj1" fmla="val -129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/>
          <p:cNvCxnSpPr>
            <a:stCxn id="133" idx="5"/>
            <a:endCxn id="134" idx="4"/>
          </p:cNvCxnSpPr>
          <p:nvPr/>
        </p:nvCxnSpPr>
        <p:spPr>
          <a:xfrm rot="5400000" flipH="1">
            <a:off x="6560415" y="3808590"/>
            <a:ext cx="872553" cy="898711"/>
          </a:xfrm>
          <a:prstGeom prst="bentConnector3">
            <a:avLst>
              <a:gd name="adj1" fmla="val -110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7012141" y="31358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s.1</a:t>
            </a:r>
            <a:endParaRPr lang="en-SG" dirty="0"/>
          </a:p>
        </p:txBody>
      </p:sp>
      <p:sp>
        <p:nvSpPr>
          <p:cNvPr id="145" name="TextBox 144"/>
          <p:cNvSpPr txBox="1"/>
          <p:nvPr/>
        </p:nvSpPr>
        <p:spPr>
          <a:xfrm>
            <a:off x="7036605" y="38978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cs.2</a:t>
            </a:r>
            <a:endParaRPr lang="en-SG" dirty="0"/>
          </a:p>
        </p:txBody>
      </p:sp>
      <p:sp>
        <p:nvSpPr>
          <p:cNvPr id="146" name="TextBox 145"/>
          <p:cNvSpPr txBox="1"/>
          <p:nvPr/>
        </p:nvSpPr>
        <p:spPr>
          <a:xfrm>
            <a:off x="6655301" y="22214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xit.1</a:t>
            </a:r>
            <a:endParaRPr lang="en-SG" dirty="0"/>
          </a:p>
        </p:txBody>
      </p:sp>
      <p:sp>
        <p:nvSpPr>
          <p:cNvPr id="147" name="TextBox 146"/>
          <p:cNvSpPr txBox="1"/>
          <p:nvPr/>
        </p:nvSpPr>
        <p:spPr>
          <a:xfrm>
            <a:off x="6655301" y="482393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exit.2</a:t>
            </a:r>
            <a:endParaRPr lang="en-SG" dirty="0"/>
          </a:p>
        </p:txBody>
      </p:sp>
      <p:sp>
        <p:nvSpPr>
          <p:cNvPr id="151" name="TextBox 150"/>
          <p:cNvSpPr txBox="1"/>
          <p:nvPr/>
        </p:nvSpPr>
        <p:spPr>
          <a:xfrm>
            <a:off x="1658883" y="5498068"/>
            <a:ext cx="2455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Implementation</a:t>
            </a:r>
            <a:endParaRPr lang="en-SG" dirty="0"/>
          </a:p>
        </p:txBody>
      </p:sp>
      <p:sp>
        <p:nvSpPr>
          <p:cNvPr id="152" name="TextBox 151"/>
          <p:cNvSpPr txBox="1"/>
          <p:nvPr/>
        </p:nvSpPr>
        <p:spPr>
          <a:xfrm>
            <a:off x="6078483" y="5498068"/>
            <a:ext cx="2455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Specification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741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Property: LTL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Given an LTL formula </a:t>
            </a:r>
            <a:r>
              <a:rPr lang="el-GR" dirty="0" smtClean="0"/>
              <a:t>ψ</a:t>
            </a:r>
            <a:r>
              <a:rPr lang="en-US" dirty="0" smtClean="0"/>
              <a:t>, what is probability of a PCSP# model satisfies </a:t>
            </a:r>
            <a:r>
              <a:rPr lang="el-GR" dirty="0" smtClean="0"/>
              <a:t>ψ</a:t>
            </a:r>
            <a:r>
              <a:rPr lang="en-US" dirty="0" smtClean="0"/>
              <a:t>?</a:t>
            </a:r>
          </a:p>
          <a:p>
            <a:r>
              <a:rPr lang="en-US" dirty="0" smtClean="0"/>
              <a:t>Automata theoretic approach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Build a deterministic Rabin automaton which is equivalent to </a:t>
            </a:r>
            <a:r>
              <a:rPr lang="el-GR" dirty="0" smtClean="0">
                <a:solidFill>
                  <a:srgbClr val="FF0000"/>
                </a:solidFill>
              </a:rPr>
              <a:t>ψ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/>
              <a:t>Build the product of the PCSP# model and the Rabin automaton.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Identify </a:t>
            </a:r>
            <a:r>
              <a:rPr lang="en-US" i="1" dirty="0" smtClean="0">
                <a:solidFill>
                  <a:srgbClr val="FF0000"/>
                </a:solidFill>
              </a:rPr>
              <a:t>end components</a:t>
            </a:r>
            <a:r>
              <a:rPr lang="en-US" dirty="0" smtClean="0">
                <a:solidFill>
                  <a:srgbClr val="FF0000"/>
                </a:solidFill>
              </a:rPr>
              <a:t> in the product which satisfies Rabin acceptance condition.</a:t>
            </a:r>
          </a:p>
          <a:p>
            <a:pPr lvl="1"/>
            <a:r>
              <a:rPr lang="en-US" dirty="0" smtClean="0"/>
              <a:t>Compute the probability of reaching any states in the end components.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12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LTL Verification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13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590800"/>
            <a:ext cx="3810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Generate </a:t>
            </a:r>
            <a:r>
              <a:rPr lang="en-US" dirty="0" err="1" smtClean="0"/>
              <a:t>Buchi</a:t>
            </a:r>
            <a:r>
              <a:rPr lang="en-US" dirty="0" smtClean="0"/>
              <a:t> Automaton from </a:t>
            </a:r>
            <a:r>
              <a:rPr lang="el-GR" dirty="0"/>
              <a:t>ψ</a:t>
            </a:r>
            <a:endParaRPr lang="en-SG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3516868"/>
            <a:ext cx="2362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Refinement Checking</a:t>
            </a:r>
            <a:endParaRPr lang="en-SG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4495800" y="2775466"/>
            <a:ext cx="1295400" cy="926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20074" y="2895600"/>
            <a:ext cx="189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BA is Safety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590800"/>
            <a:ext cx="3810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Generate </a:t>
            </a:r>
            <a:r>
              <a:rPr lang="en-US" dirty="0" err="1" smtClean="0"/>
              <a:t>Buchi</a:t>
            </a:r>
            <a:r>
              <a:rPr lang="en-US" dirty="0" smtClean="0"/>
              <a:t> Automaton from </a:t>
            </a:r>
            <a:r>
              <a:rPr lang="el-GR" dirty="0"/>
              <a:t>ψ</a:t>
            </a:r>
            <a:endParaRPr lang="en-SG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505200"/>
            <a:ext cx="3810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Generate </a:t>
            </a:r>
            <a:r>
              <a:rPr lang="en-US" dirty="0" err="1" smtClean="0"/>
              <a:t>Buchi</a:t>
            </a:r>
            <a:r>
              <a:rPr lang="en-US" dirty="0" smtClean="0"/>
              <a:t> Automaton from -</a:t>
            </a:r>
            <a:r>
              <a:rPr lang="el-GR" dirty="0" smtClean="0"/>
              <a:t>ψ</a:t>
            </a:r>
            <a:endParaRPr lang="en-SG" dirty="0"/>
          </a:p>
        </p:txBody>
      </p:sp>
      <p:cxnSp>
        <p:nvCxnSpPr>
          <p:cNvPr id="12" name="Straight Arrow Connector 11"/>
          <p:cNvCxnSpPr>
            <a:stCxn id="11" idx="3"/>
            <a:endCxn id="6" idx="1"/>
          </p:cNvCxnSpPr>
          <p:nvPr/>
        </p:nvCxnSpPr>
        <p:spPr>
          <a:xfrm>
            <a:off x="4419600" y="3689866"/>
            <a:ext cx="1371600" cy="1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0"/>
          </p:cNvCxnSpPr>
          <p:nvPr/>
        </p:nvCxnSpPr>
        <p:spPr>
          <a:xfrm>
            <a:off x="2514600" y="2209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  <a:endCxn id="11" idx="0"/>
          </p:cNvCxnSpPr>
          <p:nvPr/>
        </p:nvCxnSpPr>
        <p:spPr>
          <a:xfrm>
            <a:off x="2514600" y="2960132"/>
            <a:ext cx="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5410" y="3048000"/>
            <a:ext cx="2437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BA is NOT Safety</a:t>
            </a:r>
            <a:endParaRPr lang="en-SG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4419600"/>
            <a:ext cx="7543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Standard Probabilistic LTL Model Checking</a:t>
            </a:r>
            <a:endParaRPr lang="en-SG" dirty="0"/>
          </a:p>
        </p:txBody>
      </p:sp>
      <p:cxnSp>
        <p:nvCxnSpPr>
          <p:cNvPr id="23" name="Straight Arrow Connector 22"/>
          <p:cNvCxnSpPr>
            <a:stCxn id="11" idx="2"/>
            <a:endCxn id="22" idx="0"/>
          </p:cNvCxnSpPr>
          <p:nvPr/>
        </p:nvCxnSpPr>
        <p:spPr>
          <a:xfrm>
            <a:off x="2514600" y="3874532"/>
            <a:ext cx="186690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39410" y="4050268"/>
            <a:ext cx="2437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BA is NOT Safety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002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 </a:t>
            </a:r>
            <a:r>
              <a:rPr lang="en-US" dirty="0" err="1" smtClean="0"/>
              <a:t>vs</a:t>
            </a:r>
            <a:r>
              <a:rPr lang="en-US" dirty="0" smtClean="0"/>
              <a:t> PRISM 3.3.1</a:t>
            </a:r>
          </a:p>
          <a:p>
            <a:r>
              <a:rPr lang="en-US" dirty="0" smtClean="0"/>
              <a:t>Note 1: PCSP# is capable of specifying hierarchical probabilistic system.</a:t>
            </a:r>
          </a:p>
          <a:p>
            <a:r>
              <a:rPr lang="en-US" dirty="0" smtClean="0"/>
              <a:t>Note 2: The experiment is based on benchmark systems which are NOT hierarchical.</a:t>
            </a:r>
          </a:p>
          <a:p>
            <a:r>
              <a:rPr lang="en-US" dirty="0" smtClean="0"/>
              <a:t>Note 3: PAT is currently based on explicit state whereas PRISM is based (MT)BDD.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14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Modeling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15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9325"/>
            <a:ext cx="9135019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1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Experiment: </a:t>
            </a:r>
            <a:r>
              <a:rPr lang="en-US" dirty="0" smtClean="0"/>
              <a:t>Refinement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16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533650"/>
            <a:ext cx="774382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8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Experiment: LTL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17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162800" cy="621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5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Demonstration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PCSP#: a language for modeling hierarchical probabilistic systems.</a:t>
            </a:r>
          </a:p>
          <a:p>
            <a:pPr lvl="1"/>
            <a:r>
              <a:rPr lang="en-US" dirty="0" smtClean="0"/>
              <a:t>PAT: a reliable toolkit for probabilistic model checking. </a:t>
            </a:r>
          </a:p>
          <a:p>
            <a:r>
              <a:rPr lang="en-US" dirty="0"/>
              <a:t>Future work</a:t>
            </a:r>
          </a:p>
          <a:p>
            <a:pPr lvl="1"/>
            <a:r>
              <a:rPr lang="en-US" dirty="0"/>
              <a:t>State reduction.</a:t>
            </a:r>
          </a:p>
          <a:p>
            <a:pPr lvl="1"/>
            <a:r>
              <a:rPr lang="en-US" dirty="0"/>
              <a:t>PCSP# + </a:t>
            </a:r>
            <a:r>
              <a:rPr lang="en-US" dirty="0" smtClean="0"/>
              <a:t>real-time</a:t>
            </a:r>
            <a:endParaRPr lang="en-US" dirty="0" smtClean="0">
              <a:hlinkClick r:id="rId2"/>
            </a:endParaRPr>
          </a:p>
          <a:p>
            <a:pPr marL="393192" lvl="1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www.patroot.com</a:t>
            </a:r>
            <a:endParaRPr lang="en-US" dirty="0" smtClean="0"/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18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0617" y="5562600"/>
            <a:ext cx="718658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The modeling language is extremely important in system verification.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869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checking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covers all relevant details may not be feasible. Probability is necessary.</a:t>
            </a:r>
          </a:p>
          <a:p>
            <a:pPr lvl="1"/>
            <a:r>
              <a:rPr lang="en-US" dirty="0" smtClean="0"/>
              <a:t>Randomized distributed algorithms, Bio-systems, Decision processes, Human factor in system reliability, etc.</a:t>
            </a:r>
          </a:p>
          <a:p>
            <a:r>
              <a:rPr lang="en-US" dirty="0" smtClean="0"/>
              <a:t>Problem: How to verify a system with one or more random components?</a:t>
            </a:r>
          </a:p>
          <a:p>
            <a:r>
              <a:rPr lang="en-US" dirty="0" smtClean="0"/>
              <a:t>Example: a pacemaker malfunctions with a probability of 0.46%.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2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</a:t>
            </a:r>
            <a:endParaRPr lang="en-S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913" y="1935163"/>
            <a:ext cx="6112173" cy="4389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3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PRISM’s Language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SG" dirty="0" smtClean="0"/>
              <a:t>…[a model] </a:t>
            </a:r>
            <a:r>
              <a:rPr lang="en-SG" dirty="0"/>
              <a:t>must be specified in the PRISM language, a simple, state-based language, based on the Reactive Modules formalism of </a:t>
            </a:r>
            <a:r>
              <a:rPr lang="en-SG" dirty="0" err="1"/>
              <a:t>Alur</a:t>
            </a:r>
            <a:r>
              <a:rPr lang="en-SG" dirty="0"/>
              <a:t> and </a:t>
            </a:r>
            <a:r>
              <a:rPr lang="en-SG" dirty="0" err="1" smtClean="0"/>
              <a:t>Henzinger</a:t>
            </a:r>
            <a:r>
              <a:rPr lang="en-SG" dirty="0" smtClean="0"/>
              <a:t> ...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SG" dirty="0"/>
              <a:t> </a:t>
            </a:r>
            <a:r>
              <a:rPr lang="en-SG" dirty="0" smtClean="0"/>
              <a:t>   module </a:t>
            </a:r>
            <a:r>
              <a:rPr lang="en-SG" dirty="0"/>
              <a:t>phil1 </a:t>
            </a:r>
            <a:endParaRPr lang="en-SG" dirty="0" smtClean="0"/>
          </a:p>
          <a:p>
            <a:pPr marL="0" indent="0">
              <a:buNone/>
            </a:pPr>
            <a:r>
              <a:rPr lang="en-SG" dirty="0"/>
              <a:t>	</a:t>
            </a:r>
            <a:r>
              <a:rPr lang="en-SG" dirty="0" smtClean="0"/>
              <a:t>p1</a:t>
            </a:r>
            <a:r>
              <a:rPr lang="en-SG" dirty="0"/>
              <a:t>: [0..11]; </a:t>
            </a:r>
            <a:endParaRPr lang="en-SG" dirty="0" smtClean="0"/>
          </a:p>
          <a:p>
            <a:pPr marL="0" indent="0">
              <a:buNone/>
            </a:pPr>
            <a:r>
              <a:rPr lang="en-SG" dirty="0"/>
              <a:t>	</a:t>
            </a:r>
            <a:r>
              <a:rPr lang="en-SG" dirty="0" smtClean="0"/>
              <a:t>[] </a:t>
            </a:r>
            <a:r>
              <a:rPr lang="en-SG" dirty="0"/>
              <a:t>p1=0 -&gt; (p1'=1); // trying </a:t>
            </a:r>
            <a:endParaRPr lang="en-SG" dirty="0" smtClean="0"/>
          </a:p>
          <a:p>
            <a:pPr marL="0" indent="0">
              <a:buNone/>
            </a:pPr>
            <a:r>
              <a:rPr lang="en-SG" dirty="0"/>
              <a:t>	</a:t>
            </a:r>
            <a:r>
              <a:rPr lang="en-SG" dirty="0" smtClean="0"/>
              <a:t>[] </a:t>
            </a:r>
            <a:r>
              <a:rPr lang="en-SG" dirty="0"/>
              <a:t>p1=1 -&gt; 0.5 : (p1'=2) + 0.5 : (p1'=3); // draw randomly </a:t>
            </a:r>
            <a:r>
              <a:rPr lang="en-SG" dirty="0" smtClean="0"/>
              <a:t>	[] </a:t>
            </a:r>
            <a:r>
              <a:rPr lang="en-SG" dirty="0"/>
              <a:t>p1=2 &amp; </a:t>
            </a:r>
            <a:r>
              <a:rPr lang="en-SG" dirty="0" err="1"/>
              <a:t>lfree</a:t>
            </a:r>
            <a:r>
              <a:rPr lang="en-SG" dirty="0"/>
              <a:t> -&gt; (p1'=4); // pick up left </a:t>
            </a:r>
            <a:endParaRPr lang="en-SG" dirty="0" smtClean="0"/>
          </a:p>
          <a:p>
            <a:pPr marL="0" indent="0">
              <a:buNone/>
            </a:pPr>
            <a:r>
              <a:rPr lang="en-SG" dirty="0"/>
              <a:t>	</a:t>
            </a:r>
            <a:r>
              <a:rPr lang="en-SG" dirty="0" smtClean="0"/>
              <a:t>[] </a:t>
            </a:r>
            <a:r>
              <a:rPr lang="en-SG" dirty="0"/>
              <a:t>p1=3 &amp; </a:t>
            </a:r>
            <a:r>
              <a:rPr lang="en-SG" dirty="0" err="1"/>
              <a:t>rfree</a:t>
            </a:r>
            <a:r>
              <a:rPr lang="en-SG" dirty="0"/>
              <a:t> -&gt; (p1'=5); // pick up right </a:t>
            </a:r>
            <a:endParaRPr lang="en-SG" dirty="0" smtClean="0"/>
          </a:p>
          <a:p>
            <a:pPr marL="0" indent="0">
              <a:buNone/>
            </a:pPr>
            <a:r>
              <a:rPr lang="en-SG" dirty="0" smtClean="0"/>
              <a:t>	[] </a:t>
            </a:r>
            <a:r>
              <a:rPr lang="en-SG" dirty="0"/>
              <a:t>p1=4 &amp; </a:t>
            </a:r>
            <a:r>
              <a:rPr lang="en-SG" dirty="0" err="1"/>
              <a:t>rfree</a:t>
            </a:r>
            <a:r>
              <a:rPr lang="en-SG" dirty="0"/>
              <a:t> -&gt; (p1'=8); // pick up right (got left) </a:t>
            </a:r>
            <a:endParaRPr lang="en-SG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4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5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122" y="1905000"/>
            <a:ext cx="6316278" cy="453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05000"/>
            <a:ext cx="6340943" cy="453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905000"/>
            <a:ext cx="5881557" cy="453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088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PAT’s Probabilistic Language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PCSP# = CSP# + PCSP = </a:t>
            </a:r>
          </a:p>
          <a:p>
            <a:r>
              <a:rPr lang="en-US" dirty="0" smtClean="0"/>
              <a:t>CSP</a:t>
            </a:r>
          </a:p>
          <a:p>
            <a:pPr marL="393192" lvl="1" indent="0">
              <a:buNone/>
            </a:pPr>
            <a:r>
              <a:rPr lang="en-US" dirty="0" smtClean="0"/>
              <a:t>Stop, Skip, e -&gt; P, P [] Q, P || Q, P|[X]| Q, P; Q, etc.</a:t>
            </a:r>
          </a:p>
          <a:p>
            <a:r>
              <a:rPr lang="en-US" dirty="0" smtClean="0"/>
              <a:t>+ Data Structure</a:t>
            </a:r>
          </a:p>
          <a:p>
            <a:pPr marL="393192" lvl="1" indent="0">
              <a:buNone/>
            </a:pPr>
            <a:r>
              <a:rPr lang="en-US" dirty="0" smtClean="0"/>
              <a:t>e{x=y+5; z=obj.Method1(</a:t>
            </a:r>
            <a:r>
              <a:rPr lang="en-US" dirty="0" err="1" smtClean="0"/>
              <a:t>x,y,z</a:t>
            </a:r>
            <a:r>
              <a:rPr lang="en-US" dirty="0" smtClean="0"/>
              <a:t>)} -&gt; P</a:t>
            </a:r>
          </a:p>
          <a:p>
            <a:r>
              <a:rPr lang="en-US" dirty="0" smtClean="0"/>
              <a:t>+ Probabilistic Choice </a:t>
            </a:r>
          </a:p>
          <a:p>
            <a:pPr marL="393192" lvl="1" indent="0">
              <a:buNone/>
            </a:pPr>
            <a:r>
              <a:rPr lang="en-US" dirty="0" err="1" smtClean="0"/>
              <a:t>pcase</a:t>
            </a:r>
            <a:r>
              <a:rPr lang="en-US" dirty="0" smtClean="0"/>
              <a:t> {</a:t>
            </a:r>
          </a:p>
          <a:p>
            <a:pPr marL="393192" lvl="1" indent="0">
              <a:buNone/>
            </a:pPr>
            <a:r>
              <a:rPr lang="en-US" dirty="0" smtClean="0"/>
              <a:t>	[p1]: P1; [p2]: P2; …; [</a:t>
            </a:r>
            <a:r>
              <a:rPr lang="en-US" dirty="0" err="1" smtClean="0"/>
              <a:t>pn</a:t>
            </a:r>
            <a:r>
              <a:rPr lang="en-US" dirty="0" smtClean="0"/>
              <a:t>]: </a:t>
            </a:r>
            <a:r>
              <a:rPr lang="en-US" dirty="0" err="1" smtClean="0"/>
              <a:t>Pn</a:t>
            </a: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} 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6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PCSP# Semantics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Markov Decision Processes (MDP)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Operational Semantics: extending semantics of CSP# with one rule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-------------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(V, </a:t>
            </a:r>
            <a:r>
              <a:rPr lang="en-US" dirty="0" err="1" smtClean="0"/>
              <a:t>pcase</a:t>
            </a:r>
            <a:r>
              <a:rPr lang="en-US" dirty="0"/>
              <a:t> </a:t>
            </a:r>
            <a:r>
              <a:rPr lang="en-US" dirty="0" smtClean="0"/>
              <a:t>{[p1] P1; [p2] P2; … })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(V, </a:t>
            </a:r>
            <a:r>
              <a:rPr lang="en-US" dirty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) such that u(P1) = p1 and u(P2) = p2 and etc.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7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2667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28956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 flipH="1">
            <a:off x="48006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9" name="Straight Arrow Connector 8"/>
          <p:cNvCxnSpPr>
            <a:stCxn id="5" idx="3"/>
            <a:endCxn id="6" idx="7"/>
          </p:cNvCxnSpPr>
          <p:nvPr/>
        </p:nvCxnSpPr>
        <p:spPr>
          <a:xfrm flipH="1">
            <a:off x="3220804" y="2992204"/>
            <a:ext cx="644992" cy="797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 flipH="1">
            <a:off x="60198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3" name="Straight Arrow Connector 12"/>
          <p:cNvCxnSpPr>
            <a:stCxn id="5" idx="5"/>
            <a:endCxn id="7" idx="7"/>
          </p:cNvCxnSpPr>
          <p:nvPr/>
        </p:nvCxnSpPr>
        <p:spPr>
          <a:xfrm>
            <a:off x="4135204" y="2992204"/>
            <a:ext cx="721192" cy="797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6"/>
            <a:endCxn id="11" idx="7"/>
          </p:cNvCxnSpPr>
          <p:nvPr/>
        </p:nvCxnSpPr>
        <p:spPr>
          <a:xfrm>
            <a:off x="4191000" y="2857500"/>
            <a:ext cx="1884596" cy="932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38600" y="3352800"/>
            <a:ext cx="800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</a:t>
            </a:r>
            <a:endParaRPr lang="en-SG" dirty="0"/>
          </a:p>
        </p:txBody>
      </p:sp>
      <p:sp>
        <p:nvSpPr>
          <p:cNvPr id="17" name="TextBox 16"/>
          <p:cNvSpPr txBox="1"/>
          <p:nvPr/>
        </p:nvSpPr>
        <p:spPr>
          <a:xfrm>
            <a:off x="4991100" y="297180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76600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262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Property: Reachability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8</a:t>
            </a:fld>
            <a:endParaRPr lang="en-GB" altLang="zh-CN" dirty="0">
              <a:solidFill>
                <a:srgbClr val="000000"/>
              </a:solidFill>
            </a:endParaRPr>
          </a:p>
        </p:txBody>
      </p:sp>
      <p:sp>
        <p:nvSpPr>
          <p:cNvPr id="59" name="Content Placeholder 5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what is the probability of severe consequence due to pacemaker malfunctioning? </a:t>
            </a:r>
          </a:p>
          <a:p>
            <a:r>
              <a:rPr lang="en-US" dirty="0" smtClean="0"/>
              <a:t>What is the probability of reaching a bad state?</a:t>
            </a:r>
            <a:endParaRPr lang="en-SG" dirty="0"/>
          </a:p>
        </p:txBody>
      </p:sp>
      <p:grpSp>
        <p:nvGrpSpPr>
          <p:cNvPr id="63" name="Group 62"/>
          <p:cNvGrpSpPr/>
          <p:nvPr/>
        </p:nvGrpSpPr>
        <p:grpSpPr>
          <a:xfrm>
            <a:off x="2057400" y="3364468"/>
            <a:ext cx="4495800" cy="3048000"/>
            <a:chOff x="1905000" y="2438400"/>
            <a:chExt cx="4495800" cy="3048000"/>
          </a:xfrm>
        </p:grpSpPr>
        <p:sp>
          <p:nvSpPr>
            <p:cNvPr id="5" name="Oval 4"/>
            <p:cNvSpPr/>
            <p:nvPr/>
          </p:nvSpPr>
          <p:spPr>
            <a:xfrm>
              <a:off x="3733800" y="2743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Oval 5"/>
            <p:cNvSpPr/>
            <p:nvPr/>
          </p:nvSpPr>
          <p:spPr>
            <a:xfrm>
              <a:off x="2895600" y="3810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Oval 6"/>
            <p:cNvSpPr/>
            <p:nvPr/>
          </p:nvSpPr>
          <p:spPr>
            <a:xfrm flipH="1">
              <a:off x="4800600" y="3810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8" name="Straight Arrow Connector 7"/>
            <p:cNvCxnSpPr>
              <a:stCxn id="5" idx="3"/>
              <a:endCxn id="6" idx="7"/>
            </p:cNvCxnSpPr>
            <p:nvPr/>
          </p:nvCxnSpPr>
          <p:spPr>
            <a:xfrm flipH="1">
              <a:off x="3220804" y="3068404"/>
              <a:ext cx="568792" cy="797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 flipH="1">
              <a:off x="6019800" y="3810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10" name="Straight Arrow Connector 9"/>
            <p:cNvCxnSpPr>
              <a:stCxn id="5" idx="6"/>
              <a:endCxn id="9" idx="7"/>
            </p:cNvCxnSpPr>
            <p:nvPr/>
          </p:nvCxnSpPr>
          <p:spPr>
            <a:xfrm>
              <a:off x="4114800" y="2933700"/>
              <a:ext cx="1960796" cy="9320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038600" y="3429000"/>
              <a:ext cx="8001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0.3</a:t>
              </a:r>
              <a:endParaRPr lang="en-SG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91100" y="3048000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0.7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886200" y="5105400"/>
              <a:ext cx="381000" cy="381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Oval 13"/>
            <p:cNvSpPr/>
            <p:nvPr/>
          </p:nvSpPr>
          <p:spPr>
            <a:xfrm flipH="1">
              <a:off x="5410200" y="5105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17" name="Straight Arrow Connector 16"/>
            <p:cNvCxnSpPr>
              <a:stCxn id="5" idx="5"/>
              <a:endCxn id="7" idx="7"/>
            </p:cNvCxnSpPr>
            <p:nvPr/>
          </p:nvCxnSpPr>
          <p:spPr>
            <a:xfrm>
              <a:off x="4059004" y="3068404"/>
              <a:ext cx="797392" cy="7973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6" idx="4"/>
              <a:endCxn id="6" idx="2"/>
            </p:cNvCxnSpPr>
            <p:nvPr/>
          </p:nvCxnSpPr>
          <p:spPr>
            <a:xfrm rot="5400000" flipH="1">
              <a:off x="2895600" y="4000500"/>
              <a:ext cx="190500" cy="190500"/>
            </a:xfrm>
            <a:prstGeom prst="bentConnector4">
              <a:avLst>
                <a:gd name="adj1" fmla="val -120000"/>
                <a:gd name="adj2" fmla="val 22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5"/>
              <a:endCxn id="13" idx="1"/>
            </p:cNvCxnSpPr>
            <p:nvPr/>
          </p:nvCxnSpPr>
          <p:spPr>
            <a:xfrm>
              <a:off x="3220804" y="4135204"/>
              <a:ext cx="721192" cy="10259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1905000" y="2743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42" name="Straight Arrow Connector 41"/>
            <p:cNvCxnSpPr>
              <a:stCxn id="6" idx="1"/>
              <a:endCxn id="40" idx="5"/>
            </p:cNvCxnSpPr>
            <p:nvPr/>
          </p:nvCxnSpPr>
          <p:spPr>
            <a:xfrm flipH="1" flipV="1">
              <a:off x="2230204" y="3068404"/>
              <a:ext cx="721192" cy="797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5" idx="0"/>
            </p:cNvCxnSpPr>
            <p:nvPr/>
          </p:nvCxnSpPr>
          <p:spPr>
            <a:xfrm>
              <a:off x="3886200" y="2438400"/>
              <a:ext cx="381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7" idx="5"/>
              <a:endCxn id="13" idx="7"/>
            </p:cNvCxnSpPr>
            <p:nvPr/>
          </p:nvCxnSpPr>
          <p:spPr>
            <a:xfrm flipH="1">
              <a:off x="4211404" y="4135204"/>
              <a:ext cx="644992" cy="10259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7" idx="3"/>
              <a:endCxn id="14" idx="0"/>
            </p:cNvCxnSpPr>
            <p:nvPr/>
          </p:nvCxnSpPr>
          <p:spPr>
            <a:xfrm>
              <a:off x="5125804" y="4135204"/>
              <a:ext cx="474896" cy="9701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971800" y="4572000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0.25</a:t>
              </a:r>
              <a:endParaRPr lang="en-SG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02083" y="403860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0.5</a:t>
              </a:r>
              <a:endParaRPr lang="en-SG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542733" y="3124200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0.25</a:t>
              </a:r>
              <a:endParaRPr lang="en-SG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19600" y="472440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0.4</a:t>
              </a:r>
              <a:endParaRPr lang="en-SG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86400" y="449580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0.6</a:t>
              </a:r>
              <a:endParaRPr lang="en-SG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268494" y="3124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7760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Property: Refinement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What is the probability of a heart (with an installed pacemaker) behaving normally?</a:t>
            </a:r>
          </a:p>
          <a:p>
            <a:r>
              <a:rPr lang="en-US" dirty="0" smtClean="0"/>
              <a:t>What is the probability of a PCSP# implementation model trace-refining a </a:t>
            </a:r>
            <a:r>
              <a:rPr lang="en-US" dirty="0"/>
              <a:t>CSP</a:t>
            </a:r>
            <a:r>
              <a:rPr lang="en-US" dirty="0" smtClean="0"/>
              <a:t># specification model?</a:t>
            </a:r>
          </a:p>
          <a:p>
            <a:pPr lvl="1"/>
            <a:r>
              <a:rPr lang="en-US" dirty="0" smtClean="0"/>
              <a:t>The implementation model is the parallel composition of a model of a problematic heart and the pacemaker.</a:t>
            </a:r>
          </a:p>
          <a:p>
            <a:pPr lvl="1"/>
            <a:r>
              <a:rPr lang="en-US" dirty="0" smtClean="0"/>
              <a:t>The specification model is a model of a normal heart.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F62BA-528A-4DD8-B1A5-20EEA374516F}" type="slidenum">
              <a:rPr lang="zh-CN" altLang="en-GB" smtClean="0"/>
              <a:pPr>
                <a:defRPr/>
              </a:pPr>
              <a:t>9</a:t>
            </a:fld>
            <a:endParaRPr lang="en-GB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0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Arial Unicode MS"/>
        <a:cs typeface="宋体"/>
      </a:majorFont>
      <a:minorFont>
        <a:latin typeface="Arial"/>
        <a:ea typeface="Arial Unicode MS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08" tIns="45703" rIns="91408" bIns="4570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2"/>
            <a:cs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08" tIns="45703" rIns="91408" bIns="45703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2"/>
            <a:cs typeface="宋体" pitchFamily="2" charset="-122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656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</vt:lpstr>
      <vt:lpstr>Flow</vt:lpstr>
      <vt:lpstr>Model Checking Hierarchical Probabilistic Systems</vt:lpstr>
      <vt:lpstr>Model checking</vt:lpstr>
      <vt:lpstr>PRISM</vt:lpstr>
      <vt:lpstr>PRISM’s Language</vt:lpstr>
      <vt:lpstr>PAT</vt:lpstr>
      <vt:lpstr>PAT’s Probabilistic Language</vt:lpstr>
      <vt:lpstr>PCSP# Semantics</vt:lpstr>
      <vt:lpstr>Property: Reachability </vt:lpstr>
      <vt:lpstr>Property: Refinement</vt:lpstr>
      <vt:lpstr>Refinement: Algorithm</vt:lpstr>
      <vt:lpstr>Refinement: Example</vt:lpstr>
      <vt:lpstr>Property: LTL</vt:lpstr>
      <vt:lpstr>Improved LTL Verification</vt:lpstr>
      <vt:lpstr>Experiment</vt:lpstr>
      <vt:lpstr>Experiment: Modeling</vt:lpstr>
      <vt:lpstr>Experiment: Refinement</vt:lpstr>
      <vt:lpstr>Experiment: LTL</vt:lpstr>
      <vt:lpstr>Before Demonstration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Analysis Toolkit</dc:title>
  <dc:creator>dcssunj</dc:creator>
  <cp:lastModifiedBy>sunjun</cp:lastModifiedBy>
  <cp:revision>285</cp:revision>
  <cp:lastPrinted>1601-01-01T00:00:00Z</cp:lastPrinted>
  <dcterms:created xsi:type="dcterms:W3CDTF">2009-07-24T06:40:48Z</dcterms:created>
  <dcterms:modified xsi:type="dcterms:W3CDTF">2010-11-18T05:48:25Z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